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390" r:id="rId6"/>
    <p:sldId id="391" r:id="rId7"/>
    <p:sldId id="380" r:id="rId8"/>
    <p:sldId id="393" r:id="rId9"/>
    <p:sldId id="394" r:id="rId10"/>
    <p:sldId id="403" r:id="rId11"/>
    <p:sldId id="389" r:id="rId12"/>
    <p:sldId id="388" r:id="rId13"/>
    <p:sldId id="392" r:id="rId14"/>
    <p:sldId id="404" r:id="rId15"/>
    <p:sldId id="405" r:id="rId16"/>
    <p:sldId id="406" r:id="rId17"/>
    <p:sldId id="407" r:id="rId18"/>
    <p:sldId id="401" r:id="rId19"/>
    <p:sldId id="387" r:id="rId20"/>
    <p:sldId id="402" r:id="rId21"/>
    <p:sldId id="408" r:id="rId22"/>
    <p:sldId id="342" r:id="rId23"/>
    <p:sldId id="4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522"/>
    <a:srgbClr val="FF00FF"/>
    <a:srgbClr val="6003A5"/>
    <a:srgbClr val="01C3C2"/>
    <a:srgbClr val="FFFFFF"/>
    <a:srgbClr val="380261"/>
    <a:srgbClr val="000964"/>
    <a:srgbClr val="E3FBFE"/>
    <a:srgbClr val="000000"/>
    <a:srgbClr val="052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5411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216" y="5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1/21/26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67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04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58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47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83402-CA32-2F5F-0824-B28807FB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8C443-A332-EAD7-2EB8-45871904D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0E260-7AE8-2114-693E-AEFBF6D24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63DC0-C035-EF89-00BB-E4AC4D9A60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2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094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4120-EC72-974F-0071-E956EF1F5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542603-073B-70A3-C2E2-667B98C7B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CED048-3B10-7FCF-409F-31E9361AF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57788-AF14-AC33-7EB6-1BD29E4FA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20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EFAF2-F3F2-2EC5-A09F-20779D9BE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5BD9-2466-A230-C06D-BF6D06CA3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8ED24-6EC7-E2DC-6135-074F2D51B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0CADD-59EE-4906-A1EE-5C07FA09A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44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14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48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1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2549" y="3055332"/>
            <a:ext cx="10372705" cy="2036067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5073043"/>
            <a:ext cx="10385653" cy="922523"/>
          </a:xfrm>
        </p:spPr>
        <p:txBody>
          <a:bodyPr>
            <a:normAutofit/>
          </a:bodyPr>
          <a:lstStyle>
            <a:lvl1pPr marL="0" indent="0" algn="l">
              <a:buNone/>
              <a:defRPr sz="3733" b="0" i="0">
                <a:solidFill>
                  <a:srgbClr val="FF00FF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1/21/26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09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  <p:sldLayoutId id="214748368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tionary.org/wiki/if_all_you_have_is_a_hammer,_everything_looks_like_a_nai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2CB2236-3348-2D20-8DC9-2B1F2ED77D69}"/>
              </a:ext>
            </a:extLst>
          </p:cNvPr>
          <p:cNvSpPr txBox="1"/>
          <p:nvPr/>
        </p:nvSpPr>
        <p:spPr>
          <a:xfrm>
            <a:off x="1" y="5380672"/>
            <a:ext cx="12192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807" y="5447812"/>
            <a:ext cx="10385653" cy="57608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Montserrat Medium" panose="00000600000000000000" pitchFamily="2" charset="0"/>
              </a:rPr>
              <a:t>Nolan Pestano, Intelligent Automation Co-op</a:t>
            </a:r>
          </a:p>
          <a:p>
            <a:endParaRPr lang="en-US" dirty="0">
              <a:latin typeface="Montserrat Medium" panose="00000600000000000000" pitchFamily="2" charset="0"/>
            </a:endParaRPr>
          </a:p>
          <a:p>
            <a:endParaRPr lang="en-US" dirty="0">
              <a:latin typeface="Montserrat Medium" panose="00000600000000000000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817" y="4360255"/>
            <a:ext cx="11668105" cy="8216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highlight>
                  <a:srgbClr val="051522"/>
                </a:highlight>
                <a:latin typeface="Helvetica"/>
                <a:cs typeface="Biome"/>
              </a:rPr>
              <a:t>PowerShell Scripting for Automation</a:t>
            </a:r>
            <a:endParaRPr lang="en-US" b="1" dirty="0">
              <a:highlight>
                <a:srgbClr val="051522"/>
              </a:highlight>
              <a:latin typeface="Helvetica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81F21B0-BA50-DD50-37F6-30A197DDD4C0}"/>
              </a:ext>
            </a:extLst>
          </p:cNvPr>
          <p:cNvSpPr txBox="1">
            <a:spLocks/>
          </p:cNvSpPr>
          <p:nvPr/>
        </p:nvSpPr>
        <p:spPr>
          <a:xfrm>
            <a:off x="1" y="6555783"/>
            <a:ext cx="12191998" cy="262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733" b="0" i="0" kern="1200">
                <a:solidFill>
                  <a:srgbClr val="FF00FF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60957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913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709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827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84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74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98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55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i="1" dirty="0">
                <a:solidFill>
                  <a:schemeClr val="bg1"/>
                </a:solidFill>
                <a:latin typeface="Montserrat Thin" panose="00000300000000000000" pitchFamily="2" charset="0"/>
              </a:rPr>
              <a:t>Unlocking Potential By Driving Innovation Forward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>
                <a:cs typeface="Biome"/>
              </a:rPr>
              <a:t>Solution Goals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1" y="2323323"/>
            <a:ext cx="10623581" cy="41007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ea typeface="+mn-lt"/>
                <a:cs typeface="+mn-lt"/>
              </a:rPr>
              <a:t>Write a PowerShell‑based automation</a:t>
            </a:r>
            <a:r>
              <a:rPr lang="en-US" dirty="0">
                <a:latin typeface="Montserrat Medium"/>
                <a:cs typeface="Biome"/>
              </a:rPr>
              <a:t> to </a:t>
            </a:r>
            <a:r>
              <a:rPr lang="en-US" dirty="0">
                <a:latin typeface="Montserrat Medium"/>
                <a:ea typeface="+mn-lt"/>
                <a:cs typeface="+mn-lt"/>
              </a:rPr>
              <a:t>c</a:t>
            </a:r>
            <a:r>
              <a:rPr lang="en-US" dirty="0">
                <a:ea typeface="+mn-lt"/>
                <a:cs typeface="+mn-lt"/>
              </a:rPr>
              <a:t>onvert all Mathcad files to PDFs</a:t>
            </a:r>
            <a:endParaRPr lang="en-US" dirty="0"/>
          </a:p>
          <a:p>
            <a:pPr marL="283210" indent="-283210"/>
            <a:r>
              <a:rPr lang="en-US" dirty="0">
                <a:ea typeface="+mn-lt"/>
                <a:cs typeface="+mn-lt"/>
              </a:rPr>
              <a:t>One command, scalable, and </a:t>
            </a:r>
            <a:r>
              <a:rPr lang="en-US" i="1" dirty="0">
                <a:ea typeface="+mn-lt"/>
                <a:cs typeface="+mn-lt"/>
              </a:rPr>
              <a:t>portable </a:t>
            </a:r>
            <a:r>
              <a:rPr lang="en-US" dirty="0">
                <a:ea typeface="+mn-lt"/>
                <a:cs typeface="+mn-lt"/>
              </a:rPr>
              <a:t>solution</a:t>
            </a:r>
          </a:p>
          <a:p>
            <a:pPr marL="283210" indent="-283210"/>
            <a:r>
              <a:rPr lang="en-US" dirty="0">
                <a:ea typeface="+mn-lt"/>
                <a:cs typeface="+mn-lt"/>
              </a:rPr>
              <a:t>Least interaction as its for a non-tech team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 descr="Install Mathcad for Windows – Scientific Software License Server">
            <a:extLst>
              <a:ext uri="{FF2B5EF4-FFF2-40B4-BE49-F238E27FC236}">
                <a16:creationId xmlns:a16="http://schemas.microsoft.com/office/drawing/2014/main" id="{543E78E0-160E-0521-DEAF-38B748CD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83" y="4093702"/>
            <a:ext cx="2143125" cy="21431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CE76FD3-BBEF-D83A-93E6-F31B75F706D9}"/>
              </a:ext>
            </a:extLst>
          </p:cNvPr>
          <p:cNvCxnSpPr/>
          <p:nvPr/>
        </p:nvCxnSpPr>
        <p:spPr>
          <a:xfrm>
            <a:off x="5086349" y="5157787"/>
            <a:ext cx="1619249" cy="1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Pdf - Free files and folders icons">
            <a:extLst>
              <a:ext uri="{FF2B5EF4-FFF2-40B4-BE49-F238E27FC236}">
                <a16:creationId xmlns:a16="http://schemas.microsoft.com/office/drawing/2014/main" id="{061926ED-3528-9B4F-06A5-EACF9AF42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402669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49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F6AD-8FF2-AACA-682E-9E3F85ED6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5C7A-A107-1EC5-4452-06015582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/>
                <a:cs typeface="Biome"/>
              </a:rPr>
              <a:t>Solution - </a:t>
            </a:r>
            <a:r>
              <a:rPr lang="en-US" dirty="0">
                <a:ea typeface="+mj-lt"/>
                <a:cs typeface="+mj-lt"/>
              </a:rPr>
              <a:t>Inputs &amp; 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5BC30-81F9-CF2A-A2A3-C3EF77CC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F39106-7738-EC30-3658-96FBAC74A357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2"/>
          <a:stretch>
            <a:fillRect/>
          </a:stretch>
        </p:blipFill>
        <p:spPr>
          <a:xfrm>
            <a:off x="1745867" y="2239316"/>
            <a:ext cx="8488406" cy="43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0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717F0-50DA-A46D-15EE-25F670B7B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A76A7-FC50-32FC-2DFE-C97803818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Black"/>
                <a:cs typeface="Biome"/>
              </a:rPr>
              <a:t>Solution – </a:t>
            </a:r>
            <a:r>
              <a:rPr lang="en-US" dirty="0">
                <a:ea typeface="+mj-lt"/>
                <a:cs typeface="+mj-lt"/>
              </a:rPr>
              <a:t>Parse for </a:t>
            </a:r>
            <a:r>
              <a:rPr lang="en-US" dirty="0" err="1">
                <a:ea typeface="+mj-lt"/>
                <a:cs typeface="+mj-lt"/>
              </a:rPr>
              <a:t>mathdocs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A2FD-9049-F7FD-88E3-61EC200F1DA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33562" y="2465535"/>
            <a:ext cx="5252000" cy="34272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Recursively scans input directory</a:t>
            </a:r>
          </a:p>
          <a:p>
            <a:r>
              <a:rPr lang="en-US" dirty="0"/>
              <a:t>Filters only .mcdx files</a:t>
            </a:r>
          </a:p>
          <a:p>
            <a:r>
              <a:rPr lang="en-US" dirty="0"/>
              <a:t>Works on large folder trees</a:t>
            </a:r>
          </a:p>
          <a:p>
            <a:r>
              <a:rPr lang="en-US" dirty="0"/>
              <a:t>Zero manual file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3A020-FE5E-9E1A-AB52-E94A507A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E3CCF-3B6F-C9B8-0B15-74E8B620A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203" y="3369780"/>
            <a:ext cx="6461235" cy="17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79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B2F62-46A0-D16C-01E0-9F2B57264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B780-AE6C-193B-FF63-7967A1E5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latin typeface="Montserrat Black"/>
                <a:cs typeface="Biome"/>
              </a:rPr>
              <a:t>Solution – </a:t>
            </a:r>
            <a:r>
              <a:rPr lang="en-US" dirty="0">
                <a:ea typeface="+mj-lt"/>
                <a:cs typeface="+mj-lt"/>
              </a:rPr>
              <a:t>Parse for </a:t>
            </a:r>
            <a:r>
              <a:rPr lang="en-US" dirty="0" err="1">
                <a:ea typeface="+mj-lt"/>
                <a:cs typeface="+mj-lt"/>
              </a:rPr>
              <a:t>mathdocs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1E161-64FB-0D23-CD3F-615E04E37B1E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986528" y="2231383"/>
            <a:ext cx="6509818" cy="342726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dirty="0"/>
              <a:t>Loads Mathcad Prime Automation DLL</a:t>
            </a:r>
          </a:p>
          <a:p>
            <a:pPr algn="r"/>
            <a:r>
              <a:rPr lang="en-US" dirty="0"/>
              <a:t>Uses existing COM interface</a:t>
            </a:r>
          </a:p>
          <a:p>
            <a:pPr algn="r"/>
            <a:r>
              <a:rPr lang="en-US" dirty="0"/>
              <a:t>No UI interaction required</a:t>
            </a:r>
          </a:p>
          <a:p>
            <a:pPr algn="r"/>
            <a:r>
              <a:rPr lang="en-US" dirty="0"/>
              <a:t>Same method Mathcad uses internally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C2E5F-FB58-E8EA-839C-3C414A87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31DBB-8223-733C-0548-DD3721574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933" y="4117668"/>
            <a:ext cx="9788134" cy="210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0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D2CB9-BF43-5CBE-EB8E-98BE4B7C1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77EC-1593-60F2-9554-A1026E4D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Convert to PDF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616EB-E5D6-2DAA-1425-DC237DA313D4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745754" y="2280151"/>
            <a:ext cx="6509818" cy="34272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Open each worksheet programmatically</a:t>
            </a:r>
          </a:p>
          <a:p>
            <a:r>
              <a:rPr lang="en-US" dirty="0"/>
              <a:t>Save directly as PDF</a:t>
            </a:r>
          </a:p>
          <a:p>
            <a:r>
              <a:rPr lang="en-US" dirty="0"/>
              <a:t>Close worksheet safely</a:t>
            </a:r>
          </a:p>
          <a:p>
            <a:r>
              <a:rPr lang="en-US" dirty="0"/>
              <a:t>Continue even if one file fails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7E520-7DE6-16FC-0670-3F4853762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BE629-4528-C99D-EF05-4CDA137A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36" y="2994967"/>
            <a:ext cx="7248163" cy="271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05453C97-9121-8210-D74A-3218CD2BB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848" y="3007158"/>
            <a:ext cx="11562303" cy="850902"/>
          </a:xfrm>
        </p:spPr>
        <p:txBody>
          <a:bodyPr/>
          <a:lstStyle/>
          <a:p>
            <a:r>
              <a:rPr lang="en-US" dirty="0"/>
              <a:t>Lessons to learn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10C43A-3A0B-B50D-C6A2-A4D611386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27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/>
              <a:t>Portability beats Cleverness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323323"/>
            <a:ext cx="10515600" cy="4100772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u="sng" dirty="0"/>
              <a:t>I</a:t>
            </a:r>
            <a:r>
              <a:rPr lang="en-US" u="sng" dirty="0">
                <a:hlinkClick r:id="rId3" tooltip="wikt:if all you have is a hammer, everything looks like a nail"/>
              </a:rPr>
              <a:t>f all you have is a hammer, everything looks like a nail</a:t>
            </a:r>
            <a:r>
              <a:rPr lang="en-US" dirty="0"/>
              <a:t>”   </a:t>
            </a:r>
          </a:p>
          <a:p>
            <a:pPr lvl="1"/>
            <a:r>
              <a:rPr lang="en-US" dirty="0"/>
              <a:t>As developers, it is staggering to realize how many tools we have at our disposal! We can’t get too in touch with one stack.</a:t>
            </a:r>
          </a:p>
          <a:p>
            <a:pPr lvl="1"/>
            <a:endParaRPr lang="en-US" dirty="0"/>
          </a:p>
          <a:p>
            <a:r>
              <a:rPr lang="en-US" dirty="0"/>
              <a:t>When writing a solution for other people, consider who will be using it, and what the ultimate goal 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79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1082-AA4D-D3FB-5CCF-832D34F66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932921" cy="1327464"/>
          </a:xfrm>
        </p:spPr>
        <p:txBody>
          <a:bodyPr/>
          <a:lstStyle/>
          <a:p>
            <a:r>
              <a:rPr lang="en-US" dirty="0"/>
              <a:t>Flexibility Comes from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1B4D-2332-9A5B-3FCE-D3E2C8EFB06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304802" cy="3427265"/>
          </a:xfrm>
        </p:spPr>
        <p:txBody>
          <a:bodyPr/>
          <a:lstStyle/>
          <a:p>
            <a:r>
              <a:rPr lang="en-US" dirty="0"/>
              <a:t>It’s tempting to solve every edge case up front, but that often makes systems brittle instead of robust.</a:t>
            </a:r>
          </a:p>
          <a:p>
            <a:r>
              <a:rPr lang="en-US" dirty="0"/>
              <a:t>By keeping logic simple and linear, the solution becomes easier to understand, easier to trust, and easier to change.</a:t>
            </a:r>
          </a:p>
          <a:p>
            <a:r>
              <a:rPr lang="en-US" dirty="0"/>
              <a:t>When requirements shift, </a:t>
            </a:r>
            <a:r>
              <a:rPr lang="en-US" i="1" dirty="0"/>
              <a:t>and they always do,</a:t>
            </a:r>
            <a:r>
              <a:rPr lang="en-US" dirty="0"/>
              <a:t> flexibility means the code bends instead of breaking.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153B23-99B5-F514-669C-8DFA504D3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28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A37E6-9448-60C7-0AD9-417D68C57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D54EB-5BDA-9A01-59D8-B7B5182E6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932921" cy="1327464"/>
          </a:xfrm>
        </p:spPr>
        <p:txBody>
          <a:bodyPr/>
          <a:lstStyle/>
          <a:p>
            <a:r>
              <a:rPr lang="en-US" dirty="0"/>
              <a:t>Speed Isn’t Just Runtime, It’s Human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AA99D-3948-EB57-369C-D7CE28F125A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10085346" cy="3427265"/>
          </a:xfrm>
        </p:spPr>
        <p:txBody>
          <a:bodyPr/>
          <a:lstStyle/>
          <a:p>
            <a:r>
              <a:rPr lang="en-US" dirty="0"/>
              <a:t>Automation should remove friction, not just milliseconds.</a:t>
            </a:r>
            <a:br>
              <a:rPr lang="en-US" dirty="0"/>
            </a:br>
            <a:r>
              <a:rPr lang="en-US" dirty="0"/>
              <a:t>Every manual step replaced is one less decision, one less mistake, and one less interruption in someone’s day.</a:t>
            </a:r>
          </a:p>
          <a:p>
            <a:r>
              <a:rPr lang="en-US" dirty="0"/>
              <a:t>The fastest solutions are the ones people actually use, because they make work feel effortless.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6076A-33F9-495B-3ADF-7D1D038E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78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68693"/>
            <a:ext cx="12191998" cy="3215641"/>
          </a:xfrm>
        </p:spPr>
        <p:txBody>
          <a:bodyPr anchor="b"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91133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681" y="825048"/>
            <a:ext cx="4958081" cy="626573"/>
          </a:xfrm>
        </p:spPr>
        <p:txBody>
          <a:bodyPr/>
          <a:lstStyle/>
          <a:p>
            <a:r>
              <a:rPr lang="en-US" sz="3500" dirty="0"/>
              <a:t>Agenda</a:t>
            </a:r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+mn-ea"/>
              <a:cs typeface="Biome" panose="020B05030302040208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DC68B-49FC-F5BD-8129-321DDC4EB498}"/>
              </a:ext>
            </a:extLst>
          </p:cNvPr>
          <p:cNvSpPr txBox="1"/>
          <p:nvPr/>
        </p:nvSpPr>
        <p:spPr>
          <a:xfrm>
            <a:off x="662681" y="1852448"/>
            <a:ext cx="4958080" cy="51543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Medium"/>
                <a:ea typeface="+mj-ea"/>
                <a:cs typeface="Biome" panose="020B0503030204020804" pitchFamily="34" charset="0"/>
              </a:rPr>
              <a:t>Introduction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/>
              </a:rPr>
              <a:t>Context/Problem</a:t>
            </a:r>
            <a:endParaRPr lang="en-US" dirty="0">
              <a:ea typeface="+mj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My Solution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/>
              </a:rPr>
              <a:t>More On Batch Scripts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Lessons Learned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spc="300" dirty="0">
                <a:solidFill>
                  <a:srgbClr val="FFFFFF"/>
                </a:solidFill>
                <a:latin typeface="Montserrat Medium"/>
                <a:ea typeface="+mj-ea"/>
                <a:cs typeface="Biome" panose="020B0503030204020804" pitchFamily="34" charset="0"/>
              </a:rPr>
              <a:t>Questions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Medium"/>
              <a:ea typeface="+mj-ea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8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4D4B8-600A-1D84-AC0F-5F5E68D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DD7DCFC-C39A-9560-37FC-FAB741657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668693"/>
            <a:ext cx="12191998" cy="3215641"/>
          </a:xfrm>
        </p:spPr>
        <p:txBody>
          <a:bodyPr anchor="b"/>
          <a:lstStyle/>
          <a:p>
            <a:r>
              <a:rPr lang="en-US" dirty="0"/>
              <a:t>Thank you!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C29F5A2-A6DC-CA1D-B224-52688973B219}"/>
              </a:ext>
            </a:extLst>
          </p:cNvPr>
          <p:cNvSpPr txBox="1">
            <a:spLocks/>
          </p:cNvSpPr>
          <p:nvPr/>
        </p:nvSpPr>
        <p:spPr>
          <a:xfrm>
            <a:off x="3738930" y="4115659"/>
            <a:ext cx="4714140" cy="342726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</a:rPr>
              <a:t>Nolan Pestano, Intelligent Automation Co-Op</a:t>
            </a:r>
          </a:p>
        </p:txBody>
      </p:sp>
    </p:spTree>
    <p:extLst>
      <p:ext uri="{BB962C8B-B14F-4D97-AF65-F5344CB8AC3E}">
        <p14:creationId xmlns:p14="http://schemas.microsoft.com/office/powerpoint/2010/main" val="151598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5434" y="583001"/>
            <a:ext cx="4958081" cy="6265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500" dirty="0">
                <a:cs typeface="Biome Light"/>
              </a:rPr>
              <a:t>About Nolan</a:t>
            </a:r>
            <a:endParaRPr lang="en-US" sz="3500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024F78-56A6-7740-B68D-8D4D026ED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/>
                <a:ea typeface="+mn-ea"/>
                <a:cs typeface="Biome" panose="020B05030302040208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Black"/>
              <a:ea typeface="+mn-ea"/>
              <a:cs typeface="Biome" panose="020B0503030204020804" pitchFamily="34" charset="0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3EEFF4D-0DF3-1B91-A6AF-1B12A777EFEB}"/>
              </a:ext>
            </a:extLst>
          </p:cNvPr>
          <p:cNvSpPr txBox="1">
            <a:spLocks/>
          </p:cNvSpPr>
          <p:nvPr/>
        </p:nvSpPr>
        <p:spPr>
          <a:xfrm>
            <a:off x="6290850" y="4725954"/>
            <a:ext cx="4960830" cy="626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 cap="all" spc="300" baseline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endParaRPr lang="en-US" cap="none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38DB89-F81E-1E9C-96F7-0E47E404E0C2}"/>
              </a:ext>
            </a:extLst>
          </p:cNvPr>
          <p:cNvSpPr txBox="1"/>
          <p:nvPr/>
        </p:nvSpPr>
        <p:spPr>
          <a:xfrm>
            <a:off x="419497" y="1211782"/>
            <a:ext cx="5265154" cy="4113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Hi! I’m Nolan Pestano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 am an Intelligent Automation Co-op 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University of Missouri Student of Computer Science, go tigers!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Backgrounds include: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Software developing World of Warcraft Hacks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Infrequently paid Standup Comedian based in Kansas City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bg1"/>
                </a:solidFill>
              </a:rPr>
              <a:t>Cook at Glenn's Café, in Columbia, MO</a:t>
            </a:r>
            <a:endParaRPr lang="en-US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oup of people posing for a picture&#10;&#10;AI-generated content may be incorrect.">
            <a:extLst>
              <a:ext uri="{FF2B5EF4-FFF2-40B4-BE49-F238E27FC236}">
                <a16:creationId xmlns:a16="http://schemas.microsoft.com/office/drawing/2014/main" id="{2883783C-04AD-2D4F-B71C-AEB11854B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677" y="1760160"/>
            <a:ext cx="3126847" cy="4110190"/>
          </a:xfrm>
          <a:prstGeom prst="rect">
            <a:avLst/>
          </a:prstGeom>
        </p:spPr>
      </p:pic>
      <p:pic>
        <p:nvPicPr>
          <p:cNvPr id="1030" name="Picture 6" descr="Truman the Tiger (@TrumanTiger_MU) / X">
            <a:extLst>
              <a:ext uri="{FF2B5EF4-FFF2-40B4-BE49-F238E27FC236}">
                <a16:creationId xmlns:a16="http://schemas.microsoft.com/office/drawing/2014/main" id="{12358FE6-BAC7-4D44-6801-6467E548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35" y="722571"/>
            <a:ext cx="1890201" cy="18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lenns Cafe in Columbia, MO">
            <a:extLst>
              <a:ext uri="{FF2B5EF4-FFF2-40B4-BE49-F238E27FC236}">
                <a16:creationId xmlns:a16="http://schemas.microsoft.com/office/drawing/2014/main" id="{691FB213-4A1E-6F4E-8D22-C327A11B2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687" y="3734153"/>
            <a:ext cx="2229838" cy="278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ch entrepreneur helps launch new comedy club in Kansas City - Kansas City  Business Journal">
            <a:extLst>
              <a:ext uri="{FF2B5EF4-FFF2-40B4-BE49-F238E27FC236}">
                <a16:creationId xmlns:a16="http://schemas.microsoft.com/office/drawing/2014/main" id="{FE65DAD7-B625-DF20-321B-6FFEAF64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0478" y="1044977"/>
            <a:ext cx="1910255" cy="10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960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Biome"/>
              </a:rPr>
              <a:t>Context</a:t>
            </a:r>
            <a:endParaRPr lang="en-US" dirty="0"/>
          </a:p>
        </p:txBody>
      </p:sp>
      <p:pic>
        <p:nvPicPr>
          <p:cNvPr id="8" name="Picture 7" descr="Engineering Calculations | Mathcad">
            <a:extLst>
              <a:ext uri="{FF2B5EF4-FFF2-40B4-BE49-F238E27FC236}">
                <a16:creationId xmlns:a16="http://schemas.microsoft.com/office/drawing/2014/main" id="{DC0A3EC2-5C24-DC78-84EB-63566358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577"/>
          <a:stretch>
            <a:fillRect/>
          </a:stretch>
        </p:blipFill>
        <p:spPr>
          <a:xfrm>
            <a:off x="814302" y="2465535"/>
            <a:ext cx="7303538" cy="3427265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D8C81E-132D-A42F-54C6-E9D6E956C615}"/>
              </a:ext>
            </a:extLst>
          </p:cNvPr>
          <p:cNvCxnSpPr/>
          <p:nvPr/>
        </p:nvCxnSpPr>
        <p:spPr>
          <a:xfrm flipV="1">
            <a:off x="4810493" y="9743467"/>
            <a:ext cx="223788" cy="5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886FC63-2188-6416-E83A-8741BF2DF9EB}"/>
              </a:ext>
            </a:extLst>
          </p:cNvPr>
          <p:cNvSpPr txBox="1"/>
          <p:nvPr/>
        </p:nvSpPr>
        <p:spPr>
          <a:xfrm>
            <a:off x="8276842" y="2460961"/>
            <a:ext cx="3616235" cy="37439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Montserrat Medium"/>
                <a:cs typeface="Segoe UI"/>
              </a:rPr>
              <a:t>Mathcad is an engineering calculation tool that lets one solve, document, and share math using natural mathematical notation.</a:t>
            </a:r>
          </a:p>
          <a:p>
            <a:pPr>
              <a:lnSpc>
                <a:spcPct val="150000"/>
              </a:lnSpc>
            </a:pPr>
            <a:br>
              <a:rPr lang="en-US" sz="1600" dirty="0">
                <a:solidFill>
                  <a:schemeClr val="bg1"/>
                </a:solidFill>
                <a:cs typeface="Segoe UI"/>
              </a:rPr>
            </a:br>
            <a:r>
              <a:rPr lang="en-US" sz="1600" dirty="0">
                <a:solidFill>
                  <a:schemeClr val="bg1"/>
                </a:solidFill>
                <a:cs typeface="Segoe UI"/>
              </a:rPr>
              <a:t>This is (generally) used by Mechanical Engineers in Emerson.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AB716-67CC-64FC-D0F5-A50A1458B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38F90-5DB4-CB1C-4396-65F5FEDF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380D6-87A3-E124-186E-B79F3260003B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323323"/>
            <a:ext cx="10515600" cy="410077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cs typeface="Biome"/>
              </a:rPr>
              <a:t>The issue was with </a:t>
            </a:r>
            <a:r>
              <a:rPr lang="en-US" i="1" dirty="0">
                <a:cs typeface="Biome"/>
              </a:rPr>
              <a:t>all</a:t>
            </a:r>
            <a:r>
              <a:rPr lang="en-US" dirty="0">
                <a:cs typeface="Biome"/>
              </a:rPr>
              <a:t> the Mathcad files (.mcdx), there was not an easy way to convert them all to PDFs.</a:t>
            </a:r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endParaRPr lang="en-US" dirty="0"/>
          </a:p>
          <a:p>
            <a:pPr marL="283210" indent="-283210"/>
            <a:r>
              <a:rPr lang="en-US" dirty="0">
                <a:cs typeface="Biome"/>
              </a:rPr>
              <a:t>The feature in Mathcad itself for conversion was </a:t>
            </a:r>
            <a:r>
              <a:rPr lang="en-US" i="1" dirty="0">
                <a:cs typeface="Biome"/>
              </a:rPr>
              <a:t>very</a:t>
            </a:r>
            <a:r>
              <a:rPr lang="en-US" dirty="0">
                <a:cs typeface="Biome"/>
              </a:rPr>
              <a:t> messy and not intuitive.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F89F6-6780-CEDD-9572-2BB0D8161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E93F23-49C3-395A-A170-D59789D8C062}"/>
              </a:ext>
            </a:extLst>
          </p:cNvPr>
          <p:cNvCxnSpPr/>
          <p:nvPr/>
        </p:nvCxnSpPr>
        <p:spPr>
          <a:xfrm flipV="1">
            <a:off x="4810493" y="9743467"/>
            <a:ext cx="223788" cy="5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Install Mathcad for Windows – Scientific Software License Server">
            <a:extLst>
              <a:ext uri="{FF2B5EF4-FFF2-40B4-BE49-F238E27FC236}">
                <a16:creationId xmlns:a16="http://schemas.microsoft.com/office/drawing/2014/main" id="{34F8151A-0333-9BAF-88F8-9B987BAE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233" y="3341227"/>
            <a:ext cx="2143125" cy="21431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729A7-B842-C9C6-79C4-F58AD820D8FF}"/>
              </a:ext>
            </a:extLst>
          </p:cNvPr>
          <p:cNvCxnSpPr/>
          <p:nvPr/>
        </p:nvCxnSpPr>
        <p:spPr>
          <a:xfrm>
            <a:off x="5143499" y="4405312"/>
            <a:ext cx="1619249" cy="11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Pdf - Free files and folders icons">
            <a:extLst>
              <a:ext uri="{FF2B5EF4-FFF2-40B4-BE49-F238E27FC236}">
                <a16:creationId xmlns:a16="http://schemas.microsoft.com/office/drawing/2014/main" id="{E0917625-6DB4-E423-0187-620D39A9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0" y="327421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4FB2F-3079-D98D-7110-73C58655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70719-536A-028A-65B3-0DEA947E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</p:spPr>
        <p:txBody>
          <a:bodyPr anchor="b">
            <a:normAutofit/>
          </a:bodyPr>
          <a:lstStyle/>
          <a:p>
            <a:r>
              <a:rPr lang="en-US" dirty="0">
                <a:cs typeface="Biome"/>
              </a:rPr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E143E-405F-62F1-9C8B-122850E31503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270375" y="2351239"/>
            <a:ext cx="6315069" cy="37237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Limited Mathcad automation options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No clean Python or workflow</a:t>
            </a:r>
            <a:endParaRPr lang="en-US" dirty="0">
              <a:ea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Documentation assumed manual steps</a:t>
            </a:r>
          </a:p>
          <a:p>
            <a:pPr marL="285750" indent="-285750">
              <a:buChar char="•"/>
            </a:pPr>
            <a:endParaRPr lang="en-US" dirty="0"/>
          </a:p>
          <a:p>
            <a:r>
              <a:rPr lang="en-US" dirty="0">
                <a:cs typeface="Biome"/>
              </a:rPr>
              <a:t>However,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Familiar feeling from past automation work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Idea in mind of how to automate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Needed something future‑proof, and </a:t>
            </a:r>
            <a:r>
              <a:rPr lang="en-US" dirty="0" err="1">
                <a:ea typeface="+mn-lt"/>
                <a:cs typeface="+mn-lt"/>
              </a:rPr>
              <a:t>felxible</a:t>
            </a:r>
            <a:endParaRPr lang="en-US" dirty="0">
              <a:ea typeface="+mn-lt"/>
              <a:cs typeface="Biome"/>
            </a:endParaRP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8445C-13C6-2E82-B6C3-A4FAF8E1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6" name="AutoShape 2" descr="Exploring the Popularity of REST API - Java Code Geeks">
            <a:extLst>
              <a:ext uri="{FF2B5EF4-FFF2-40B4-BE49-F238E27FC236}">
                <a16:creationId xmlns:a16="http://schemas.microsoft.com/office/drawing/2014/main" id="{7388F906-5C25-11FA-965B-0A3B17E842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 descr="Mathcad">
            <a:extLst>
              <a:ext uri="{FF2B5EF4-FFF2-40B4-BE49-F238E27FC236}">
                <a16:creationId xmlns:a16="http://schemas.microsoft.com/office/drawing/2014/main" id="{E4AC0CD3-6BB2-0C05-4DA1-46F92E304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69" y="2849984"/>
            <a:ext cx="2584725" cy="22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60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EA62A-6D0F-AE7E-0D5F-9A2F5F76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Biome"/>
              </a:rPr>
              <a:t>The Key question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6D312-3530-4FC3-B1B6-A8F17C2FC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C332D5-2920-3ED6-72FA-6F342FFAF6FF}"/>
              </a:ext>
            </a:extLst>
          </p:cNvPr>
          <p:cNvSpPr txBox="1">
            <a:spLocks/>
          </p:cNvSpPr>
          <p:nvPr/>
        </p:nvSpPr>
        <p:spPr>
          <a:xfrm>
            <a:off x="517525" y="2398864"/>
            <a:ext cx="10687044" cy="36856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What’s the simplest reliable solution?</a:t>
            </a:r>
            <a:endParaRPr lang="en-US" sz="3600">
              <a:solidFill>
                <a:srgbClr val="73EBF9"/>
              </a:solidFill>
              <a:ea typeface="+mj-lt"/>
              <a:cs typeface="Biome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 already exists on every machine?</a:t>
            </a:r>
            <a:endParaRPr lang="en-US" sz="3600">
              <a:solidFill>
                <a:srgbClr val="73EBF9"/>
              </a:solidFill>
              <a:ea typeface="+mj-lt"/>
            </a:endParaRPr>
          </a:p>
          <a:p>
            <a:pPr marL="342900" indent="-342900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ea typeface="+mj-lt"/>
                <a:cs typeface="+mj-lt"/>
              </a:rPr>
              <a:t>What requires the least context to understand later?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29565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491" y="2537777"/>
            <a:ext cx="4960830" cy="1782445"/>
          </a:xfrm>
        </p:spPr>
        <p:txBody>
          <a:bodyPr anchor="b">
            <a:noAutofit/>
          </a:bodyPr>
          <a:lstStyle/>
          <a:p>
            <a:r>
              <a:rPr lang="en-US" sz="4000" dirty="0">
                <a:cs typeface="Biome"/>
              </a:rPr>
              <a:t>ANSWER: </a:t>
            </a:r>
            <a:br>
              <a:rPr lang="en-US" sz="4000" dirty="0"/>
            </a:br>
            <a:r>
              <a:rPr lang="en-US" sz="4000" dirty="0">
                <a:cs typeface="Biome"/>
              </a:rPr>
              <a:t>Use </a:t>
            </a:r>
            <a:r>
              <a:rPr lang="en-US" sz="4000" dirty="0" err="1">
                <a:cs typeface="Biome"/>
              </a:rPr>
              <a:t>Powershell</a:t>
            </a:r>
            <a:r>
              <a:rPr lang="en-US" sz="4000" dirty="0">
                <a:cs typeface="Biome"/>
              </a:rPr>
              <a:t> scripting!</a:t>
            </a:r>
            <a:endParaRPr lang="en-US" sz="4000" dirty="0"/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AEF223F4-C6B8-74A1-5BF2-4ADB46173A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1" y="2613977"/>
            <a:ext cx="5294312" cy="1638443"/>
          </a:xfrm>
        </p:spPr>
        <p:txBody>
          <a:bodyPr/>
          <a:lstStyle/>
          <a:p>
            <a:pPr marL="342900" indent="-342900" algn="l">
              <a:buChar char="•"/>
            </a:pPr>
            <a:r>
              <a:rPr lang="en-US" sz="2500" dirty="0">
                <a:ea typeface="+mj-lt"/>
                <a:cs typeface="+mj-lt"/>
              </a:rPr>
              <a:t>Native to Windows</a:t>
            </a:r>
            <a:endParaRPr lang="en-US" sz="2500" dirty="0">
              <a:latin typeface="Montserrat Medium"/>
              <a:ea typeface="+mj-lt"/>
            </a:endParaRPr>
          </a:p>
          <a:p>
            <a:pPr marL="342900" indent="-342900" algn="l">
              <a:buChar char="•"/>
            </a:pPr>
            <a:r>
              <a:rPr lang="en-US" sz="2500">
                <a:ea typeface="+mj-lt"/>
                <a:cs typeface="+mj-lt"/>
              </a:rPr>
              <a:t>No dependencies</a:t>
            </a:r>
            <a:endParaRPr lang="en-US" sz="2500">
              <a:latin typeface="Montserrat Medium"/>
              <a:ea typeface="+mj-lt"/>
            </a:endParaRPr>
          </a:p>
          <a:p>
            <a:pPr marL="342900" indent="-342900" algn="l">
              <a:buChar char="•"/>
            </a:pPr>
            <a:r>
              <a:rPr lang="en-US" sz="2500" dirty="0">
                <a:ea typeface="+mj-lt"/>
                <a:cs typeface="+mj-lt"/>
              </a:rPr>
              <a:t>Clear, linear flow</a:t>
            </a:r>
            <a:br>
              <a:rPr lang="en-US" sz="2500" dirty="0">
                <a:latin typeface="+mn-lt"/>
              </a:rPr>
            </a:br>
            <a:endParaRPr lang="en-US" sz="2500">
              <a:latin typeface="+mn-lt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F0B78D8D-E9CE-25B8-507C-82E97D69A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5" name="Picture 4" descr="Terminal - Free signs icons">
            <a:extLst>
              <a:ext uri="{FF2B5EF4-FFF2-40B4-BE49-F238E27FC236}">
                <a16:creationId xmlns:a16="http://schemas.microsoft.com/office/drawing/2014/main" id="{65474817-4876-34B7-DDFE-771A0ADD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4543425"/>
            <a:ext cx="18192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47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sz="3500" dirty="0" err="1">
                <a:cs typeface="Biome"/>
              </a:rPr>
              <a:t>Powershell</a:t>
            </a:r>
            <a:r>
              <a:rPr lang="en-US" sz="3500" dirty="0">
                <a:cs typeface="Biome"/>
              </a:rPr>
              <a:t> Crash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03F19C-8302-169B-776A-A3E79CCE67D1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 dirty="0">
                <a:cs typeface="Biome"/>
              </a:rPr>
              <a:t>PowerShell scripting is a windows native language that executes command line interfaces sequentially, the successor to batch files.</a:t>
            </a:r>
            <a:endParaRPr lang="en-US" dirty="0"/>
          </a:p>
          <a:p>
            <a:pPr marL="566420" lvl="1" indent="-283210"/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283210" indent="-283210"/>
            <a:r>
              <a:rPr lang="en-US" dirty="0">
                <a:cs typeface="Biome"/>
              </a:rPr>
              <a:t>PowerShell is great at repeated, logical operations, and file/folder interaction.</a:t>
            </a:r>
          </a:p>
          <a:p>
            <a:pPr marL="283210" indent="-283210"/>
            <a:endParaRPr lang="en-US" dirty="0">
              <a:cs typeface="Biome"/>
            </a:endParaRPr>
          </a:p>
          <a:p>
            <a:pPr marL="283210" indent="-283210"/>
            <a:r>
              <a:rPr lang="en-US" dirty="0"/>
              <a:t>A fantastic choice for automating Windows and file automation</a:t>
            </a:r>
          </a:p>
          <a:p>
            <a:pPr marL="283210" indent="-283210"/>
            <a:endParaRPr lang="en-US" dirty="0"/>
          </a:p>
        </p:txBody>
      </p:sp>
      <p:pic>
        <p:nvPicPr>
          <p:cNvPr id="5" name="Picture 4" descr="PowerShell - Wikipedia">
            <a:extLst>
              <a:ext uri="{FF2B5EF4-FFF2-40B4-BE49-F238E27FC236}">
                <a16:creationId xmlns:a16="http://schemas.microsoft.com/office/drawing/2014/main" id="{69FE1AE1-B028-6143-263A-A4FFFD68C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2419350"/>
            <a:ext cx="3138488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666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Intelligent Automation New Era">
      <a:majorFont>
        <a:latin typeface="Montserrat Black"/>
        <a:ea typeface=""/>
        <a:cs typeface=""/>
      </a:majorFont>
      <a:minorFont>
        <a:latin typeface="Montserrat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4137456-21FC-4AE2-8A94-BF06CAF2EB9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77B561B-3A65-4A22-9691-EB838E7F9B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05301E-11B3-4B9D-A588-21F3C9809371}">
  <ds:schemaRefs>
    <ds:schemaRef ds:uri="http://schemas.microsoft.com/office/2006/metadata/properties"/>
    <ds:schemaRef ds:uri="16c05727-aa75-4e4a-9b5f-8a80a1165891"/>
    <ds:schemaRef ds:uri="http://purl.org/dc/dcmitype/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sharepoint/v3"/>
    <ds:schemaRef ds:uri="http://www.w3.org/XML/1998/namespace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{87C632F7-12B2-4BFD-9ED6-B6D50D48BC85}tf11936837_win32</Template>
  <TotalTime>2112</TotalTime>
  <Words>619</Words>
  <Application>Microsoft Macintosh PowerPoint</Application>
  <PresentationFormat>Widescreen</PresentationFormat>
  <Paragraphs>124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Arial Nova</vt:lpstr>
      <vt:lpstr>Biome</vt:lpstr>
      <vt:lpstr>Biome Light</vt:lpstr>
      <vt:lpstr>Calibri</vt:lpstr>
      <vt:lpstr>Courier New</vt:lpstr>
      <vt:lpstr>Helvetica</vt:lpstr>
      <vt:lpstr>Montserrat Black</vt:lpstr>
      <vt:lpstr>Montserrat Medium</vt:lpstr>
      <vt:lpstr>Montserrat Thin</vt:lpstr>
      <vt:lpstr>Segoe UI</vt:lpstr>
      <vt:lpstr>Custom</vt:lpstr>
      <vt:lpstr>PowerShell Scripting for Automation</vt:lpstr>
      <vt:lpstr>PowerPoint Presentation</vt:lpstr>
      <vt:lpstr>PowerPoint Presentation</vt:lpstr>
      <vt:lpstr>Context</vt:lpstr>
      <vt:lpstr>Problem statement</vt:lpstr>
      <vt:lpstr>Problem statement</vt:lpstr>
      <vt:lpstr>The Key question</vt:lpstr>
      <vt:lpstr>ANSWER:  Use Powershell scripting!</vt:lpstr>
      <vt:lpstr>Powershell Crash Course</vt:lpstr>
      <vt:lpstr>Solution Goals</vt:lpstr>
      <vt:lpstr>Solution - Inputs &amp; Setup</vt:lpstr>
      <vt:lpstr>Solution – Parse for mathdocs</vt:lpstr>
      <vt:lpstr>Solution – Parse for mathdocs</vt:lpstr>
      <vt:lpstr>Solution: Convert to PDF</vt:lpstr>
      <vt:lpstr>PowerPoint Presentation</vt:lpstr>
      <vt:lpstr>Portability beats Cleverness</vt:lpstr>
      <vt:lpstr>Flexibility Comes from Simplicity</vt:lpstr>
      <vt:lpstr>Speed Isn’t Just Runtime, It’s Human Time</vt:lpstr>
      <vt:lpstr>Questions?</vt:lpstr>
      <vt:lpstr>Thank you!</vt:lpstr>
    </vt:vector>
  </TitlesOfParts>
  <Company>Emerson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Sears, Alicia B [EMR/FCTL/FCV/MTWN]</dc:creator>
  <cp:lastModifiedBy>Pestano, Nolan (MU-Student)</cp:lastModifiedBy>
  <cp:revision>245</cp:revision>
  <dcterms:created xsi:type="dcterms:W3CDTF">2024-08-30T12:58:22Z</dcterms:created>
  <dcterms:modified xsi:type="dcterms:W3CDTF">2026-01-21T20:08:09Z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38901aa-f724-46bf-bb4f-aef09392934b_Enabled">
    <vt:lpwstr>true</vt:lpwstr>
  </property>
  <property fmtid="{D5CDD505-2E9C-101B-9397-08002B2CF9AE}" pid="4" name="MSIP_Label_d38901aa-f724-46bf-bb4f-aef09392934b_SetDate">
    <vt:lpwstr>2024-08-30T12:58:40Z</vt:lpwstr>
  </property>
  <property fmtid="{D5CDD505-2E9C-101B-9397-08002B2CF9AE}" pid="5" name="MSIP_Label_d38901aa-f724-46bf-bb4f-aef09392934b_Method">
    <vt:lpwstr>Standard</vt:lpwstr>
  </property>
  <property fmtid="{D5CDD505-2E9C-101B-9397-08002B2CF9AE}" pid="6" name="MSIP_Label_d38901aa-f724-46bf-bb4f-aef09392934b_Name">
    <vt:lpwstr>Internal - No Label</vt:lpwstr>
  </property>
  <property fmtid="{D5CDD505-2E9C-101B-9397-08002B2CF9AE}" pid="7" name="MSIP_Label_d38901aa-f724-46bf-bb4f-aef09392934b_SiteId">
    <vt:lpwstr>eb06985d-06ca-4a17-81da-629ab99f6505</vt:lpwstr>
  </property>
  <property fmtid="{D5CDD505-2E9C-101B-9397-08002B2CF9AE}" pid="8" name="MSIP_Label_d38901aa-f724-46bf-bb4f-aef09392934b_ActionId">
    <vt:lpwstr>b83a5a8b-011f-43c4-a7b9-564a9913c80a</vt:lpwstr>
  </property>
  <property fmtid="{D5CDD505-2E9C-101B-9397-08002B2CF9AE}" pid="9" name="MSIP_Label_d38901aa-f724-46bf-bb4f-aef09392934b_ContentBits">
    <vt:lpwstr>0</vt:lpwstr>
  </property>
</Properties>
</file>